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media41.mp4" ContentType="video/mp4"/>
  <Override PartName="/ppt/media/image42.png" ContentType="image/png"/>
  <Override PartName="/ppt/media/image43.png" ContentType="image/png"/>
  <Override PartName="/ppt/media/image44.png" ContentType="image/png"/>
  <Override PartName="/ppt/media/media38.mp4" ContentType="video/mp4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4141C9DB-7CBA-49B8-A03E-F6AA27A8E9B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Calibri"/>
              </a:rPr>
              <a:t>Todo: 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3B671C45-1BF5-4A59-931D-8801D1FFDCA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Here is an illustration of the algorithm on a simple 2D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51CD47D9-52F0-4FFB-91DC-604B6A40911C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We</a:t>
            </a:r>
            <a:r>
              <a:rPr b="1" lang="en-US" sz="2000" spc="-1" strike="noStrike">
                <a:latin typeface="Arial"/>
              </a:rPr>
              <a:t> </a:t>
            </a:r>
            <a:r>
              <a:rPr b="0" lang="en-US" sz="2000" spc="-1" strike="noStrike">
                <a:latin typeface="Arial"/>
              </a:rPr>
              <a:t>now present some applications to illustrate the usefulness of our method.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BF3AF77F-B441-4BD6-9F4D-C3141BC920B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Our method can also be used as a preprocessing step before sweeping, drastically reducing runtime.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9F787D1B-353A-46E1-A6D8-B3EC3ACEF44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The behavior of the offset is similar to that of 𝛼 when it comes to features: small offset values ensure that the mesh is close to the input, and thus that it will capture well its geometry and features; on the other hand, large offset values act as a defeaturing tool.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D052B48F-41C9-4946-AB02-CA405FFEEDD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 We now expose the strengths of our method.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DBEB0D68-1346-45A8-95EA-8E4170B6FEC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 The complexity of our algorithm depends primarily on the complexity of the output, meaning that complex inner structures have only a weak influence on the runtime, and no internal sampling is required.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292688B-E143-46A1-9BA0-18CA1451136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Thanks to its formulation making only use of an implicit distance function and basic intersection predicates, our algorithm is immune to the usual defects found in many meshes.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9E320DB-3BC3-4E47-B294-43B9220EFC0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Basing our algorithm on extensively studied data structures such as the Delaunay triangulation enabled us to guarantee in theory a number of important properties: termination, validity, input enclosing, and distance bounds.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E923EA3C-1B76-40D8-8A5B-9B6747B8B0C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Thank you for your attention.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code is already available  in the CGAL library.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Join us at the SIGGRAPH Lab Demo in August for an extensive hands-on demo.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6FBE1B0B-FC7A-4FA7-A792-2F10EA25496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Calibri"/>
              </a:rPr>
              <a:t>Surface meshes are essential components in many geometry processing and computer graphics application. Most applications require, or at least prefer, input meshes that are combinatorially 2-manifold, watertight, and orientable.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br/>
            <a:br/>
            <a:endParaRPr b="0" lang="en-US" sz="20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0AB942A-05B9-4C3B-A98E-0468B9C855F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Self-intersections, non-manifoldness &amp; spurious boundaries, complex inner structures</a:t>
            </a:r>
            <a:r>
              <a:rPr b="0" lang="en-US" sz="2000" spc="-1" strike="noStrike">
                <a:solidFill>
                  <a:srgbClr val="000000"/>
                </a:solidFill>
                <a:latin typeface="+mn-lt"/>
                <a:ea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CE1776C-884A-4450-AEEE-482778F39504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particular, we wish to have a way to control the complexity of  the output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79056F9-48BF-4B3A-A687-124B34F3228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Our approach bridges the gap between a number of existing approaches by combining alpha shapes, mesh carving, and Delaunay-based meshing.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345C5B8A-E1A5-4235-82A5-B7A9539CFA1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To create these points on the offset surface, we use an ambient 3D Delaunay triangulation and alternate carving and Delaunay refinement.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78CE48DF-5D4A-432D-8632-E32C7164D53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To create these points on the offset surface, we use an ambient 3D Delaunay triangulation and alternate carving and Delaunay refinement.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01E5FB13-F1C7-49FD-8A6C-5BBCFA859AD4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To create these points on the offset surface, we use an ambient 3D Delaunay triangulation and alternate carving and Delaunay refinement.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9FA9B810-7658-41B4-8A42-7B8F9DF791B4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Here is an illustration of the algorithm on a simple 2D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B93229FD-D694-40E2-9A28-AF2ECF7DF93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767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14" hidden="1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Rectangle 10" hidden="1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3" name="Graphic 29"/>
          <p:cNvSpPr/>
          <p:nvPr/>
        </p:nvSpPr>
        <p:spPr>
          <a:xfrm>
            <a:off x="1184760" y="0"/>
            <a:ext cx="9820080" cy="6986160"/>
          </a:xfrm>
          <a:custGeom>
            <a:avLst/>
            <a:gdLst/>
            <a:ahLst/>
            <a:rect l="l" t="t" r="r" b="b"/>
            <a:pathLst>
              <a:path w="9822567" h="6988842">
                <a:moveTo>
                  <a:pt x="0" y="0"/>
                </a:moveTo>
                <a:lnTo>
                  <a:pt x="9822567" y="0"/>
                </a:lnTo>
                <a:lnTo>
                  <a:pt x="9822567" y="6988842"/>
                </a:lnTo>
                <a:lnTo>
                  <a:pt x="0" y="6988842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tangle 7"/>
          <p:cNvSpPr/>
          <p:nvPr/>
        </p:nvSpPr>
        <p:spPr>
          <a:xfrm>
            <a:off x="0" y="4078080"/>
            <a:ext cx="12189600" cy="277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6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Straight Connector 14"/>
          <p:cNvSpPr/>
          <p:nvPr/>
        </p:nvSpPr>
        <p:spPr>
          <a:xfrm>
            <a:off x="1440" y="831600"/>
            <a:ext cx="12188880" cy="360"/>
          </a:xfrm>
          <a:prstGeom prst="line">
            <a:avLst/>
          </a:prstGeom>
          <a:ln>
            <a:solidFill>
              <a:srgbClr val="ffffff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16"/>
          <p:cNvSpPr/>
          <p:nvPr/>
        </p:nvSpPr>
        <p:spPr>
          <a:xfrm>
            <a:off x="8557200" y="278280"/>
            <a:ext cx="32133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800" spc="32" strike="noStrike">
                <a:solidFill>
                  <a:srgbClr val="ffffff"/>
                </a:solidFill>
                <a:latin typeface="Arial"/>
                <a:ea typeface="DejaVu Sans"/>
              </a:rPr>
              <a:t>THE PREMIER CONFERENCE &amp; EXHIBITION ON COMPUTER GRAPHICS &amp; INTERACTIVE TECHNIQUES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8" name="Graphic 19" descr=""/>
          <p:cNvPicPr/>
          <p:nvPr/>
        </p:nvPicPr>
        <p:blipFill>
          <a:blip r:embed="rId4"/>
          <a:stretch/>
        </p:blipFill>
        <p:spPr>
          <a:xfrm>
            <a:off x="428400" y="201960"/>
            <a:ext cx="1921680" cy="4460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4"/>
          <p:cNvSpPr/>
          <p:nvPr/>
        </p:nvSpPr>
        <p:spPr>
          <a:xfrm>
            <a:off x="0" y="6556320"/>
            <a:ext cx="12191400" cy="30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Rectangle 10"/>
          <p:cNvSpPr/>
          <p:nvPr/>
        </p:nvSpPr>
        <p:spPr>
          <a:xfrm>
            <a:off x="0" y="0"/>
            <a:ext cx="12191400" cy="1324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6960" cy="45576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4"/>
          <p:cNvSpPr/>
          <p:nvPr/>
        </p:nvSpPr>
        <p:spPr>
          <a:xfrm>
            <a:off x="0" y="6556320"/>
            <a:ext cx="12191400" cy="30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Rectangle 10"/>
          <p:cNvSpPr/>
          <p:nvPr/>
        </p:nvSpPr>
        <p:spPr>
          <a:xfrm>
            <a:off x="0" y="0"/>
            <a:ext cx="12191400" cy="1324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6960" cy="45576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767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4" hidden="1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10" hidden="1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13"/>
          <p:cNvSpPr/>
          <p:nvPr/>
        </p:nvSpPr>
        <p:spPr>
          <a:xfrm>
            <a:off x="-6480" y="830520"/>
            <a:ext cx="12195720" cy="60249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3" name="Picture 17" descr="A picture containing text&#10;&#10;Description automatically generated"/>
          <p:cNvPicPr/>
          <p:nvPr/>
        </p:nvPicPr>
        <p:blipFill>
          <a:blip r:embed="rId3"/>
          <a:stretch/>
        </p:blipFill>
        <p:spPr>
          <a:xfrm>
            <a:off x="-7920" y="1318320"/>
            <a:ext cx="6728400" cy="552204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19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Graphic 8" descr=""/>
          <p:cNvPicPr/>
          <p:nvPr/>
        </p:nvPicPr>
        <p:blipFill>
          <a:blip r:embed="rId4"/>
          <a:stretch/>
        </p:blipFill>
        <p:spPr>
          <a:xfrm>
            <a:off x="428400" y="201960"/>
            <a:ext cx="1921680" cy="44604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4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angle 10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6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14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Rectangle 10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41.mp4"/><Relationship Id="rId2" Type="http://schemas.microsoft.com/office/2007/relationships/media" Target="../media/media41.mp4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hyperlink" Target="https://sketchfab.com/jeremielouvetz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38.mp4"/><Relationship Id="rId2" Type="http://schemas.microsoft.com/office/2007/relationships/media" Target="../media/media38.mp4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397800" y="4190040"/>
            <a:ext cx="11341800" cy="551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0" bIns="91440" anchor="t">
            <a:noAutofit/>
          </a:bodyPr>
          <a:p>
            <a:pPr marL="228600" indent="-22860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Cé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d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ri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c 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P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o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t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n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e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ri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, 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e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l 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O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U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X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EL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-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L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B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B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é, </a:t>
            </a:r>
            <a:br/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ic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h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e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l 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H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e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e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r, 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D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vi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d 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C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o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h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e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n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-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S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t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ei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n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e</a:t>
            </a: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r,</a:t>
            </a:r>
            <a:br/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pi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e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e 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ll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ie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z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3" name="Rectangle 2"/>
          <p:cNvSpPr/>
          <p:nvPr/>
        </p:nvSpPr>
        <p:spPr>
          <a:xfrm>
            <a:off x="-4320" y="2955240"/>
            <a:ext cx="12191400" cy="117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PlaceHolder 2"/>
          <p:cNvSpPr>
            <a:spLocks noGrp="1"/>
          </p:cNvSpPr>
          <p:nvPr>
            <p:ph type="title"/>
          </p:nvPr>
        </p:nvSpPr>
        <p:spPr>
          <a:xfrm>
            <a:off x="428400" y="3386880"/>
            <a:ext cx="11341800" cy="659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4500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Alpha wrapping with AN offset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ftr"/>
          </p:nvPr>
        </p:nvSpPr>
        <p:spPr>
          <a:xfrm>
            <a:off x="42840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pic>
        <p:nvPicPr>
          <p:cNvPr id="266" name="Image 4" descr=""/>
          <p:cNvPicPr/>
          <p:nvPr/>
        </p:nvPicPr>
        <p:blipFill>
          <a:blip r:embed="rId1"/>
          <a:stretch/>
        </p:blipFill>
        <p:spPr>
          <a:xfrm>
            <a:off x="279000" y="5415480"/>
            <a:ext cx="2740680" cy="963000"/>
          </a:xfrm>
          <a:prstGeom prst="rect">
            <a:avLst/>
          </a:prstGeom>
          <a:ln w="0">
            <a:noFill/>
          </a:ln>
        </p:spPr>
      </p:pic>
      <p:pic>
        <p:nvPicPr>
          <p:cNvPr id="267" name="Image 5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9159480" y="5528520"/>
            <a:ext cx="2740680" cy="84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3FD8D58-707E-4B9C-A3E2-3B62DDF0B811}" type="slidenum">
              <a:rPr b="0" lang="en-US" sz="800" spc="-1" strike="noStrike">
                <a:solidFill>
                  <a:srgbClr val="e6af57"/>
                </a:solidFill>
                <a:latin typeface="Arial"/>
                <a:ea typeface="DejaVu Sans"/>
              </a:rPr>
              <a:t>6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34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833080" y="2139480"/>
            <a:ext cx="6042600" cy="3398040"/>
          </a:xfrm>
          <a:prstGeom prst="rect">
            <a:avLst/>
          </a:prstGeom>
          <a:ln w="0">
            <a:noFill/>
          </a:ln>
        </p:spPr>
      </p:pic>
      <p:pic>
        <p:nvPicPr>
          <p:cNvPr id="346" name="Image 280" descr=""/>
          <p:cNvPicPr/>
          <p:nvPr/>
        </p:nvPicPr>
        <p:blipFill>
          <a:blip r:embed="rId4"/>
          <a:stretch/>
        </p:blipFill>
        <p:spPr>
          <a:xfrm>
            <a:off x="1317960" y="2106360"/>
            <a:ext cx="3308760" cy="32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560" cy="167220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4500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Arial"/>
                <a:ea typeface="DejaVu Sans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560" cy="101880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0" bIns="91440"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DA69607-25E4-47E6-AB5B-8877FF09E87A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6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Arial"/>
              </a:rPr>
              <a:t>APplication to swepT volumes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Image 16" descr="Une image contenant silhouette&#10;&#10;Description générée automatiquement"/>
          <p:cNvPicPr/>
          <p:nvPr/>
        </p:nvPicPr>
        <p:blipFill>
          <a:blip r:embed="rId1"/>
          <a:stretch/>
        </p:blipFill>
        <p:spPr>
          <a:xfrm>
            <a:off x="8926560" y="1466280"/>
            <a:ext cx="2740680" cy="2320560"/>
          </a:xfrm>
          <a:prstGeom prst="rect">
            <a:avLst/>
          </a:prstGeom>
          <a:ln w="0">
            <a:noFill/>
          </a:ln>
        </p:spPr>
      </p:pic>
      <p:pic>
        <p:nvPicPr>
          <p:cNvPr id="354" name="Image 17" descr=""/>
          <p:cNvPicPr/>
          <p:nvPr/>
        </p:nvPicPr>
        <p:blipFill>
          <a:blip r:embed="rId2"/>
          <a:stretch/>
        </p:blipFill>
        <p:spPr>
          <a:xfrm>
            <a:off x="8816760" y="3942360"/>
            <a:ext cx="2740680" cy="2324520"/>
          </a:xfrm>
          <a:prstGeom prst="rect">
            <a:avLst/>
          </a:prstGeom>
          <a:ln w="0">
            <a:noFill/>
          </a:ln>
        </p:spPr>
      </p:pic>
      <p:pic>
        <p:nvPicPr>
          <p:cNvPr id="355" name="Image 20" descr=""/>
          <p:cNvPicPr/>
          <p:nvPr/>
        </p:nvPicPr>
        <p:blipFill>
          <a:blip r:embed="rId3"/>
          <a:stretch/>
        </p:blipFill>
        <p:spPr>
          <a:xfrm>
            <a:off x="4693680" y="4127400"/>
            <a:ext cx="2171520" cy="2273400"/>
          </a:xfrm>
          <a:prstGeom prst="rect">
            <a:avLst/>
          </a:prstGeom>
          <a:ln w="0">
            <a:noFill/>
          </a:ln>
        </p:spPr>
      </p:pic>
      <p:pic>
        <p:nvPicPr>
          <p:cNvPr id="356" name="Image 21" descr="Une image contenant texte&#10;&#10;Description générée automatiquement"/>
          <p:cNvPicPr/>
          <p:nvPr/>
        </p:nvPicPr>
        <p:blipFill>
          <a:blip r:embed="rId4"/>
          <a:stretch/>
        </p:blipFill>
        <p:spPr>
          <a:xfrm>
            <a:off x="4665240" y="1556280"/>
            <a:ext cx="2198880" cy="2315880"/>
          </a:xfrm>
          <a:prstGeom prst="rect">
            <a:avLst/>
          </a:prstGeom>
          <a:ln w="0">
            <a:noFill/>
          </a:ln>
        </p:spPr>
      </p:pic>
      <p:sp>
        <p:nvSpPr>
          <p:cNvPr id="357" name="Flèche : droite 3"/>
          <p:cNvSpPr/>
          <p:nvPr/>
        </p:nvSpPr>
        <p:spPr>
          <a:xfrm>
            <a:off x="7549920" y="4951800"/>
            <a:ext cx="645480" cy="31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Flèche : droite 4"/>
          <p:cNvSpPr/>
          <p:nvPr/>
        </p:nvSpPr>
        <p:spPr>
          <a:xfrm>
            <a:off x="7549920" y="2467800"/>
            <a:ext cx="645480" cy="31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ZoneTexte 1"/>
          <p:cNvSpPr/>
          <p:nvPr/>
        </p:nvSpPr>
        <p:spPr>
          <a:xfrm>
            <a:off x="7575120" y="4494240"/>
            <a:ext cx="72108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242s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0" name="ZoneTexte 4"/>
          <p:cNvSpPr/>
          <p:nvPr/>
        </p:nvSpPr>
        <p:spPr>
          <a:xfrm>
            <a:off x="7575120" y="2060280"/>
            <a:ext cx="72108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914s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ZoneTexte 5"/>
          <p:cNvSpPr/>
          <p:nvPr/>
        </p:nvSpPr>
        <p:spPr>
          <a:xfrm>
            <a:off x="8959680" y="6171840"/>
            <a:ext cx="344520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Swept volumes by </a:t>
            </a:r>
            <a:r>
              <a:rPr b="0" lang="en-US" sz="1800" spc="-1" strike="noStrike">
                <a:solidFill>
                  <a:srgbClr val="ffc000"/>
                </a:solidFill>
                <a:latin typeface="Calibri"/>
                <a:ea typeface="DejaVu Sans"/>
              </a:rPr>
              <a:t>[RMAGS GmbH]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408960" y="1713960"/>
            <a:ext cx="5455080" cy="180648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 fontScale="84000"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Input: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Complex mesh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Inner structures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All kinds of defects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Espace réservé du contenu 2"/>
          <p:cNvSpPr/>
          <p:nvPr/>
        </p:nvSpPr>
        <p:spPr>
          <a:xfrm>
            <a:off x="408960" y="3940200"/>
            <a:ext cx="5455080" cy="192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 fontScale="97000"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Output: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Lower mesh complexity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Valid mesh with no internal elements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Faster sweeping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Conservative and tight w.r.t. to exact sweep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ZoneTexte 6"/>
          <p:cNvSpPr/>
          <p:nvPr/>
        </p:nvSpPr>
        <p:spPr>
          <a:xfrm>
            <a:off x="6120360" y="3544200"/>
            <a:ext cx="2740680" cy="4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1.7M facets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5" name="ZoneTexte 11"/>
          <p:cNvSpPr/>
          <p:nvPr/>
        </p:nvSpPr>
        <p:spPr>
          <a:xfrm>
            <a:off x="6120360" y="5985360"/>
            <a:ext cx="2740680" cy="4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57k facets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/>
          </p:nvPr>
        </p:nvSpPr>
        <p:spPr>
          <a:xfrm>
            <a:off x="405720" y="4382640"/>
            <a:ext cx="7191360" cy="179928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Guarantee closed 2-manifold mesh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Can also act as a defeaturing parameter, 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at the cost of tightness (similar to </a:t>
            </a:r>
            <a:r>
              <a:rPr b="0" lang="en-US" sz="1600" spc="-1" strike="noStrike">
                <a:solidFill>
                  <a:srgbClr val="e6af00"/>
                </a:solidFill>
                <a:latin typeface="Calibri"/>
                <a:ea typeface="DejaVu Sans"/>
              </a:rPr>
              <a:t>[Shewchuk 04]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7335466D-B862-4004-8612-D888B8F1335E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13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Algorithm parameters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/>
          </p:nvPr>
        </p:nvSpPr>
        <p:spPr>
          <a:xfrm>
            <a:off x="405720" y="2006640"/>
            <a:ext cx="5455080" cy="15753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Controls diameter of cavities to be explored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Acts as sizing field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/>
          </p:nvPr>
        </p:nvSpPr>
        <p:spPr>
          <a:xfrm>
            <a:off x="405720" y="1594080"/>
            <a:ext cx="5438160" cy="3668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00a933"/>
                </a:solidFill>
                <a:latin typeface="Calibri"/>
                <a:ea typeface="DejaVu Sans"/>
              </a:rPr>
              <a:t>Alpha </a:t>
            </a:r>
            <a:endParaRPr b="0" lang="en-US" sz="1800" spc="-1" strike="noStrike">
              <a:solidFill>
                <a:srgbClr val="00a933"/>
              </a:solidFill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/>
          </p:nvPr>
        </p:nvSpPr>
        <p:spPr>
          <a:xfrm>
            <a:off x="405720" y="4036320"/>
            <a:ext cx="5438160" cy="3668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ff0000"/>
                </a:solidFill>
                <a:latin typeface="Calibri"/>
                <a:ea typeface="DejaVu Sans"/>
              </a:rPr>
              <a:t>Offset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3" name="Groupe 9"/>
          <p:cNvGrpSpPr/>
          <p:nvPr/>
        </p:nvGrpSpPr>
        <p:grpSpPr>
          <a:xfrm>
            <a:off x="4745160" y="784440"/>
            <a:ext cx="7349400" cy="5746680"/>
            <a:chOff x="4745160" y="784440"/>
            <a:chExt cx="7349400" cy="5746680"/>
          </a:xfrm>
        </p:grpSpPr>
        <p:pic>
          <p:nvPicPr>
            <p:cNvPr id="374" name="Image 10" descr=""/>
            <p:cNvPicPr/>
            <p:nvPr/>
          </p:nvPicPr>
          <p:blipFill>
            <a:blip r:embed="rId1"/>
            <a:stretch/>
          </p:blipFill>
          <p:spPr>
            <a:xfrm>
              <a:off x="4745160" y="784440"/>
              <a:ext cx="7349400" cy="5746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5" name="Connecteur droit avec flèche 11"/>
            <p:cNvSpPr/>
            <p:nvPr/>
          </p:nvSpPr>
          <p:spPr>
            <a:xfrm flipV="1">
              <a:off x="8154360" y="5328360"/>
              <a:ext cx="1216080" cy="66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d0d0d"/>
              </a:solidFill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6" name="Connecteur droit avec flèche 12"/>
            <p:cNvSpPr/>
            <p:nvPr/>
          </p:nvSpPr>
          <p:spPr>
            <a:xfrm flipH="1" flipV="1">
              <a:off x="7270200" y="5285160"/>
              <a:ext cx="879840" cy="703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d0d0d"/>
              </a:solidFill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7" name="ZoneTexte 13"/>
            <p:cNvSpPr/>
            <p:nvPr/>
          </p:nvSpPr>
          <p:spPr>
            <a:xfrm>
              <a:off x="8798760" y="5595840"/>
              <a:ext cx="70992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1600" spc="-1" strike="noStrike">
                  <a:solidFill>
                    <a:srgbClr val="00a933"/>
                  </a:solidFill>
                  <a:latin typeface="Arial"/>
                  <a:ea typeface="DejaVu Sans"/>
                </a:rPr>
                <a:t>alpha</a:t>
              </a:r>
              <a:endParaRPr b="0" lang="en-US" sz="1600" spc="-1" strike="noStrike">
                <a:solidFill>
                  <a:srgbClr val="00a933"/>
                </a:solidFill>
                <a:latin typeface="Arial"/>
              </a:endParaRPr>
            </a:p>
          </p:txBody>
        </p:sp>
        <p:sp>
          <p:nvSpPr>
            <p:cNvPr id="378" name="ZoneTexte 14"/>
            <p:cNvSpPr/>
            <p:nvPr/>
          </p:nvSpPr>
          <p:spPr>
            <a:xfrm>
              <a:off x="6944760" y="5583960"/>
              <a:ext cx="73116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16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offset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79" name="ZoneTexte 15"/>
            <p:cNvSpPr/>
            <p:nvPr/>
          </p:nvSpPr>
          <p:spPr>
            <a:xfrm>
              <a:off x="5487120" y="5864040"/>
              <a:ext cx="568080" cy="30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input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560" cy="167220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4500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Strengths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560" cy="101880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0" bIns="91440"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C399971-E931-4D47-9468-E9CA11DF2254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13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OUTPUT Sensitive COMPLEXITY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6" name="Image 3" descr=""/>
          <p:cNvPicPr/>
          <p:nvPr/>
        </p:nvPicPr>
        <p:blipFill>
          <a:blip r:embed="rId1"/>
          <a:stretch/>
        </p:blipFill>
        <p:spPr>
          <a:xfrm>
            <a:off x="457200" y="4058640"/>
            <a:ext cx="3488400" cy="2111400"/>
          </a:xfrm>
          <a:prstGeom prst="rect">
            <a:avLst/>
          </a:prstGeom>
          <a:ln w="0">
            <a:noFill/>
          </a:ln>
        </p:spPr>
      </p:pic>
      <p:pic>
        <p:nvPicPr>
          <p:cNvPr id="387" name="Image 4" descr=""/>
          <p:cNvPicPr/>
          <p:nvPr/>
        </p:nvPicPr>
        <p:blipFill>
          <a:blip r:embed="rId2"/>
          <a:stretch/>
        </p:blipFill>
        <p:spPr>
          <a:xfrm>
            <a:off x="457200" y="1945080"/>
            <a:ext cx="3488400" cy="2111400"/>
          </a:xfrm>
          <a:prstGeom prst="rect">
            <a:avLst/>
          </a:prstGeom>
          <a:ln w="0">
            <a:noFill/>
          </a:ln>
        </p:spPr>
      </p:pic>
      <p:pic>
        <p:nvPicPr>
          <p:cNvPr id="388" name="Image 7" descr=""/>
          <p:cNvPicPr/>
          <p:nvPr/>
        </p:nvPicPr>
        <p:blipFill>
          <a:blip r:embed="rId3"/>
          <a:stretch/>
        </p:blipFill>
        <p:spPr>
          <a:xfrm>
            <a:off x="4669560" y="1875240"/>
            <a:ext cx="7259760" cy="442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/>
          </p:nvPr>
        </p:nvSpPr>
        <p:spPr>
          <a:xfrm>
            <a:off x="429120" y="1875240"/>
            <a:ext cx="10146960" cy="3686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Distance field-based approach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FD83ACF-DA38-41A1-9B9F-1E83E313BDF0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13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Robustness to defects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Image 4" descr=""/>
          <p:cNvPicPr/>
          <p:nvPr/>
        </p:nvPicPr>
        <p:blipFill>
          <a:blip r:embed="rId1"/>
          <a:srcRect l="49068" t="285" r="-262" b="-285"/>
          <a:stretch/>
        </p:blipFill>
        <p:spPr>
          <a:xfrm>
            <a:off x="6471360" y="2532960"/>
            <a:ext cx="5580000" cy="3337560"/>
          </a:xfrm>
          <a:prstGeom prst="rect">
            <a:avLst/>
          </a:prstGeom>
          <a:ln w="0">
            <a:noFill/>
          </a:ln>
        </p:spPr>
      </p:pic>
      <p:pic>
        <p:nvPicPr>
          <p:cNvPr id="394" name="Image 4" descr=""/>
          <p:cNvPicPr/>
          <p:nvPr/>
        </p:nvPicPr>
        <p:blipFill>
          <a:blip r:embed="rId2"/>
          <a:srcRect l="0" t="0" r="51267" b="0"/>
          <a:stretch/>
        </p:blipFill>
        <p:spPr>
          <a:xfrm>
            <a:off x="662040" y="2532960"/>
            <a:ext cx="5311800" cy="33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/>
          </p:nvPr>
        </p:nvSpPr>
        <p:spPr>
          <a:xfrm>
            <a:off x="410040" y="2846520"/>
            <a:ext cx="6505200" cy="6134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Arial"/>
              </a:rPr>
              <a:t>Correctness: theoretical and EXPERIMENTAL guarantees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br/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720" cy="3002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760" cy="30024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023303D-B2D1-4BC3-A354-B8EF6D884DF6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13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3920" cy="13154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Correctness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ZoneTexte 9"/>
          <p:cNvSpPr/>
          <p:nvPr/>
        </p:nvSpPr>
        <p:spPr>
          <a:xfrm>
            <a:off x="6075360" y="3274560"/>
            <a:ext cx="969588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00" name="ZoneTexte 12"/>
          <p:cNvSpPr/>
          <p:nvPr/>
        </p:nvSpPr>
        <p:spPr>
          <a:xfrm>
            <a:off x="430560" y="3398400"/>
            <a:ext cx="5511240" cy="276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Termination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No self-intersections, manifold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Closed, and enclosing the input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Bounded one-sided Hausdorff distance (alpha + offset)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Implementation: Code uses CGAL’s efficient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exact predicates to ensure that theoretical guarantees are met.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401" name="Groupe 4"/>
          <p:cNvGrpSpPr/>
          <p:nvPr/>
        </p:nvGrpSpPr>
        <p:grpSpPr>
          <a:xfrm>
            <a:off x="8738640" y="5103720"/>
            <a:ext cx="3288600" cy="1311480"/>
            <a:chOff x="8738640" y="5103720"/>
            <a:chExt cx="3288600" cy="1311480"/>
          </a:xfrm>
        </p:grpSpPr>
        <p:pic>
          <p:nvPicPr>
            <p:cNvPr id="402" name="Image 1" descr=""/>
            <p:cNvPicPr/>
            <p:nvPr/>
          </p:nvPicPr>
          <p:blipFill>
            <a:blip r:embed="rId1"/>
            <a:stretch/>
          </p:blipFill>
          <p:spPr>
            <a:xfrm>
              <a:off x="8738640" y="5103720"/>
              <a:ext cx="3288600" cy="8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3" name="ZoneTexte 8"/>
            <p:cNvSpPr/>
            <p:nvPr/>
          </p:nvSpPr>
          <p:spPr>
            <a:xfrm>
              <a:off x="8738640" y="6048000"/>
              <a:ext cx="3288600" cy="36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90000" tIns="45000" bIns="45000" anchor="t">
              <a:spAutoFit/>
            </a:bodyPr>
            <a:p>
              <a:pPr algn="ctr">
                <a:lnSpc>
                  <a:spcPct val="130000"/>
                </a:lnSpc>
                <a:spcAft>
                  <a:spcPts val="601"/>
                </a:spcAft>
                <a:buNone/>
              </a:pPr>
              <a:r>
                <a:rPr b="1" lang="fr-FR" sz="1400" spc="-1" strike="noStrike">
                  <a:solidFill>
                    <a:srgbClr val="000000"/>
                  </a:solidFill>
                  <a:latin typeface="Courier New"/>
                  <a:ea typeface="DejaVu Sans"/>
                </a:rPr>
                <a:t>https://www.cgal.org/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0127DB9-FEB7-471C-B7D5-6F2341B6CDB5}" type="slidenum">
              <a:rPr b="0" lang="en-US" sz="800" spc="-1" strike="noStrike">
                <a:solidFill>
                  <a:srgbClr val="e6af57"/>
                </a:solidFill>
                <a:latin typeface="Arial"/>
                <a:ea typeface="DejaVu Sans"/>
              </a:rPr>
              <a:t>13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Arial"/>
                <a:ea typeface="DejaVu Sans"/>
              </a:rPr>
              <a:t>conclusion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ZoneTexte 3"/>
          <p:cNvSpPr/>
          <p:nvPr/>
        </p:nvSpPr>
        <p:spPr>
          <a:xfrm>
            <a:off x="6075360" y="3274560"/>
            <a:ext cx="969660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08" name="Rectangle 1"/>
          <p:cNvSpPr/>
          <p:nvPr/>
        </p:nvSpPr>
        <p:spPr>
          <a:xfrm>
            <a:off x="4151880" y="5065920"/>
            <a:ext cx="3686400" cy="118764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LAB DEMO TOMORROW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Thursday, August 11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11:10 am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West Building, Ballroom A/B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9" name=""/>
          <p:cNvSpPr txBox="1"/>
          <p:nvPr/>
        </p:nvSpPr>
        <p:spPr>
          <a:xfrm>
            <a:off x="1047600" y="1571400"/>
            <a:ext cx="9106200" cy="281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What: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How: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Added value: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Future works: feature preserving, parallel, alpha local, LODs, conservative simplification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/>
          </p:nvPr>
        </p:nvSpPr>
        <p:spPr>
          <a:xfrm>
            <a:off x="429120" y="1771920"/>
            <a:ext cx="5442480" cy="3800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 mesh is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valid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 if it is: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2-manifold combinatorially and geometrically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Without self-intersections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Arial"/>
              </a:rPr>
              <a:t>Mesh validity crucial to many applications </a:t>
            </a:r>
            <a:br/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AC0B2AD-6B8C-4C66-BCBE-C3562C318150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2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Motivation: Mesh validity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Image 2" descr=""/>
          <p:cNvPicPr/>
          <p:nvPr/>
        </p:nvPicPr>
        <p:blipFill>
          <a:blip r:embed="rId1"/>
          <a:stretch/>
        </p:blipFill>
        <p:spPr>
          <a:xfrm>
            <a:off x="9324000" y="4751280"/>
            <a:ext cx="2742480" cy="1693440"/>
          </a:xfrm>
          <a:prstGeom prst="rect">
            <a:avLst/>
          </a:prstGeom>
          <a:ln w="0">
            <a:noFill/>
          </a:ln>
        </p:spPr>
      </p:pic>
      <p:pic>
        <p:nvPicPr>
          <p:cNvPr id="273" name="Image 3" descr="Une image contenant carte&#10;&#10;Description générée automatiquement"/>
          <p:cNvPicPr/>
          <p:nvPr/>
        </p:nvPicPr>
        <p:blipFill>
          <a:blip r:embed="rId2"/>
          <a:stretch/>
        </p:blipFill>
        <p:spPr>
          <a:xfrm>
            <a:off x="5526720" y="1843200"/>
            <a:ext cx="3847680" cy="2773440"/>
          </a:xfrm>
          <a:prstGeom prst="rect">
            <a:avLst/>
          </a:prstGeom>
          <a:ln w="0">
            <a:noFill/>
          </a:ln>
        </p:spPr>
      </p:pic>
      <p:sp>
        <p:nvSpPr>
          <p:cNvPr id="274" name="ZoneTexte 3"/>
          <p:cNvSpPr/>
          <p:nvPr/>
        </p:nvSpPr>
        <p:spPr>
          <a:xfrm>
            <a:off x="7745040" y="4326120"/>
            <a:ext cx="274248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Moose </a:t>
            </a:r>
            <a:r>
              <a:rPr b="0" lang="en-US" sz="1000" spc="-1" strike="noStrike">
                <a:solidFill>
                  <a:srgbClr val="cf8b1f"/>
                </a:solidFill>
                <a:latin typeface="Calibri"/>
                <a:ea typeface="DejaVu Sans"/>
              </a:rPr>
              <a:t>[</a:t>
            </a:r>
            <a:r>
              <a:rPr b="0" lang="en-US" sz="1000" spc="-1" strike="noStrike" u="sng">
                <a:solidFill>
                  <a:srgbClr val="e5ae57"/>
                </a:solidFill>
                <a:uFillTx/>
                <a:latin typeface="Calibri"/>
                <a:ea typeface="Arial"/>
                <a:hlinkClick r:id="rId3"/>
              </a:rPr>
              <a:t>Jérémie Louvetz</a:t>
            </a:r>
            <a:r>
              <a:rPr b="0" lang="en-US" sz="1000" spc="-1" strike="noStrike">
                <a:solidFill>
                  <a:srgbClr val="cf8b1f"/>
                </a:solidFill>
                <a:latin typeface="Calibri"/>
                <a:ea typeface="Arial"/>
              </a:rPr>
              <a:t>]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75" name="Image 6" descr=""/>
          <p:cNvPicPr/>
          <p:nvPr/>
        </p:nvPicPr>
        <p:blipFill>
          <a:blip r:embed="rId4"/>
          <a:stretch/>
        </p:blipFill>
        <p:spPr>
          <a:xfrm>
            <a:off x="9873000" y="3283200"/>
            <a:ext cx="1712880" cy="1299600"/>
          </a:xfrm>
          <a:prstGeom prst="rect">
            <a:avLst/>
          </a:prstGeom>
          <a:ln w="0">
            <a:noFill/>
          </a:ln>
        </p:spPr>
      </p:pic>
      <p:pic>
        <p:nvPicPr>
          <p:cNvPr id="276" name="Image 10" descr="Une image contenant objet d’extérieur&#10;&#10;Description générée automatiquement"/>
          <p:cNvPicPr/>
          <p:nvPr/>
        </p:nvPicPr>
        <p:blipFill>
          <a:blip r:embed="rId5"/>
          <a:stretch/>
        </p:blipFill>
        <p:spPr>
          <a:xfrm>
            <a:off x="9948600" y="1596600"/>
            <a:ext cx="1637280" cy="1240560"/>
          </a:xfrm>
          <a:prstGeom prst="rect">
            <a:avLst/>
          </a:prstGeom>
          <a:ln w="0">
            <a:noFill/>
          </a:ln>
        </p:spPr>
      </p:pic>
      <p:pic>
        <p:nvPicPr>
          <p:cNvPr id="277" name="Image 12" descr=""/>
          <p:cNvPicPr/>
          <p:nvPr/>
        </p:nvPicPr>
        <p:blipFill>
          <a:blip r:embed="rId6"/>
          <a:stretch/>
        </p:blipFill>
        <p:spPr>
          <a:xfrm>
            <a:off x="6914160" y="5073120"/>
            <a:ext cx="1918800" cy="1372680"/>
          </a:xfrm>
          <a:prstGeom prst="rect">
            <a:avLst/>
          </a:prstGeom>
          <a:ln w="0">
            <a:noFill/>
          </a:ln>
        </p:spPr>
      </p:pic>
      <p:pic>
        <p:nvPicPr>
          <p:cNvPr id="278" name="Image 13" descr="Une image contenant carte&#10;&#10;Description générée automatiquement"/>
          <p:cNvPicPr/>
          <p:nvPr/>
        </p:nvPicPr>
        <p:blipFill>
          <a:blip r:embed="rId7"/>
          <a:stretch/>
        </p:blipFill>
        <p:spPr>
          <a:xfrm>
            <a:off x="4600800" y="5106240"/>
            <a:ext cx="1877400" cy="1374480"/>
          </a:xfrm>
          <a:prstGeom prst="rect">
            <a:avLst/>
          </a:prstGeom>
          <a:ln w="0">
            <a:noFill/>
          </a:ln>
        </p:spPr>
      </p:pic>
      <p:pic>
        <p:nvPicPr>
          <p:cNvPr id="279" name="Image 6" descr="Une image contenant dinosaure, reptile, plante&#10;&#10;Description générée automatiquement"/>
          <p:cNvPicPr/>
          <p:nvPr/>
        </p:nvPicPr>
        <p:blipFill>
          <a:blip r:embed="rId8"/>
          <a:stretch/>
        </p:blipFill>
        <p:spPr>
          <a:xfrm>
            <a:off x="2445120" y="5086080"/>
            <a:ext cx="1877400" cy="1373760"/>
          </a:xfrm>
          <a:prstGeom prst="rect">
            <a:avLst/>
          </a:prstGeom>
          <a:ln w="0">
            <a:noFill/>
          </a:ln>
        </p:spPr>
      </p:pic>
      <p:sp>
        <p:nvSpPr>
          <p:cNvPr id="280" name="ZoneTexte 10"/>
          <p:cNvSpPr/>
          <p:nvPr/>
        </p:nvSpPr>
        <p:spPr>
          <a:xfrm>
            <a:off x="3569760" y="6082200"/>
            <a:ext cx="150696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Boolean</a:t>
            </a:r>
            <a:br/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Operations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1" name="ZoneTexte 13"/>
          <p:cNvSpPr/>
          <p:nvPr/>
        </p:nvSpPr>
        <p:spPr>
          <a:xfrm>
            <a:off x="5690880" y="6082200"/>
            <a:ext cx="150696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br/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Segmentation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2" name="ZoneTexte 14"/>
          <p:cNvSpPr/>
          <p:nvPr/>
        </p:nvSpPr>
        <p:spPr>
          <a:xfrm>
            <a:off x="8059320" y="6061680"/>
            <a:ext cx="150696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Remeshing &amp;</a:t>
            </a:r>
            <a:br/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Simplification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3" name="ZoneTexte 15"/>
          <p:cNvSpPr/>
          <p:nvPr/>
        </p:nvSpPr>
        <p:spPr>
          <a:xfrm>
            <a:off x="11100600" y="4194360"/>
            <a:ext cx="150696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br/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Slicing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4" name="ZoneTexte 16"/>
          <p:cNvSpPr/>
          <p:nvPr/>
        </p:nvSpPr>
        <p:spPr>
          <a:xfrm>
            <a:off x="11100600" y="2478240"/>
            <a:ext cx="103860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Computing distances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5" name="ZoneTexte 17"/>
          <p:cNvSpPr/>
          <p:nvPr/>
        </p:nvSpPr>
        <p:spPr>
          <a:xfrm>
            <a:off x="11100600" y="6063840"/>
            <a:ext cx="75384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br/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Simulations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286" name="Image 18" descr="Une image contenant texte, silhouette&#10;&#10;Description générée automatiquement"/>
          <p:cNvPicPr/>
          <p:nvPr/>
        </p:nvPicPr>
        <p:blipFill>
          <a:blip r:embed="rId9"/>
          <a:stretch/>
        </p:blipFill>
        <p:spPr>
          <a:xfrm>
            <a:off x="358200" y="5032800"/>
            <a:ext cx="1836360" cy="1446480"/>
          </a:xfrm>
          <a:prstGeom prst="rect">
            <a:avLst/>
          </a:prstGeom>
          <a:ln w="0">
            <a:noFill/>
          </a:ln>
        </p:spPr>
      </p:pic>
      <p:sp>
        <p:nvSpPr>
          <p:cNvPr id="287" name="ZoneTexte 22"/>
          <p:cNvSpPr/>
          <p:nvPr/>
        </p:nvSpPr>
        <p:spPr>
          <a:xfrm>
            <a:off x="1469160" y="6061680"/>
            <a:ext cx="150696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br/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Parameterization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Motivation: mesh validity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</a:t>
            </a: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SIGGRAPH. All </a:t>
            </a: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Rights </a:t>
            </a: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A103BD8-5ED0-41D8-9773-C884F14993CB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2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291" name="Image 3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4161960" y="2218320"/>
            <a:ext cx="3690720" cy="3298320"/>
          </a:xfrm>
          <a:prstGeom prst="rect">
            <a:avLst/>
          </a:prstGeom>
          <a:ln w="0">
            <a:noFill/>
          </a:ln>
        </p:spPr>
      </p:pic>
      <p:sp>
        <p:nvSpPr>
          <p:cNvPr id="292" name="Content Placeholder 21"/>
          <p:cNvSpPr/>
          <p:nvPr/>
        </p:nvSpPr>
        <p:spPr>
          <a:xfrm>
            <a:off x="4476960" y="5541120"/>
            <a:ext cx="3060720" cy="92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Autofit/>
          </a:bodyPr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Self-intersections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Complex inner structures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Content Placeholder 21"/>
          <p:cNvSpPr/>
          <p:nvPr/>
        </p:nvSpPr>
        <p:spPr>
          <a:xfrm>
            <a:off x="8439120" y="5541120"/>
            <a:ext cx="3167640" cy="4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Autofit/>
          </a:bodyPr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Non-manifold structures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Spurious boundaries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94" name="Image 8" descr="Une image contenant carte&#10;&#10;Description générée automatiquement"/>
          <p:cNvPicPr/>
          <p:nvPr/>
        </p:nvPicPr>
        <p:blipFill>
          <a:blip r:embed="rId2"/>
          <a:stretch/>
        </p:blipFill>
        <p:spPr>
          <a:xfrm>
            <a:off x="8164800" y="2144520"/>
            <a:ext cx="3715920" cy="3422880"/>
          </a:xfrm>
          <a:prstGeom prst="rect">
            <a:avLst/>
          </a:prstGeom>
          <a:ln w="0">
            <a:noFill/>
          </a:ln>
        </p:spPr>
      </p:pic>
      <p:sp>
        <p:nvSpPr>
          <p:cNvPr id="295" name="Text Placeholder 20"/>
          <p:cNvSpPr/>
          <p:nvPr/>
        </p:nvSpPr>
        <p:spPr>
          <a:xfrm>
            <a:off x="429120" y="1669320"/>
            <a:ext cx="54399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Many 3D MODELS ARE NOT VALID meshes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6" name="Image 2" descr="Une image contenant texte&#10;&#10;Description générée automatiquement"/>
          <p:cNvPicPr/>
          <p:nvPr/>
        </p:nvPicPr>
        <p:blipFill>
          <a:blip r:embed="rId3"/>
          <a:srcRect l="3637" t="0" r="5093" b="0"/>
          <a:stretch/>
        </p:blipFill>
        <p:spPr>
          <a:xfrm>
            <a:off x="144360" y="2217960"/>
            <a:ext cx="3618720" cy="3398760"/>
          </a:xfrm>
          <a:prstGeom prst="rect">
            <a:avLst/>
          </a:prstGeom>
          <a:ln w="0">
            <a:noFill/>
          </a:ln>
        </p:spPr>
      </p:pic>
      <p:sp>
        <p:nvSpPr>
          <p:cNvPr id="297" name="ZoneTexte 2"/>
          <p:cNvSpPr/>
          <p:nvPr/>
        </p:nvSpPr>
        <p:spPr>
          <a:xfrm>
            <a:off x="483120" y="5506920"/>
            <a:ext cx="294120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36160" indent="-236160" algn="ctr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Input 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Chevy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engine </a:t>
            </a:r>
            <a:r>
              <a:rPr b="0" lang="en-US" sz="1600" spc="-1" strike="noStrike">
                <a:solidFill>
                  <a:srgbClr val="ff9900"/>
                </a:solidFill>
                <a:latin typeface="Arial"/>
                <a:ea typeface="DejaVu Sans"/>
              </a:rPr>
              <a:t>[GrabCAD]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/>
          </p:nvPr>
        </p:nvSpPr>
        <p:spPr>
          <a:xfrm>
            <a:off x="435960" y="1662480"/>
            <a:ext cx="5439960" cy="3686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Input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29120" y="2059560"/>
            <a:ext cx="5442480" cy="468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3D model, possibly with defects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2EA00F7-6213-4E55-8CE1-05A9154013E9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4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Problem statement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Text Placeholder 20"/>
          <p:cNvSpPr/>
          <p:nvPr/>
        </p:nvSpPr>
        <p:spPr>
          <a:xfrm>
            <a:off x="434160" y="2642400"/>
            <a:ext cx="54399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DESIRED 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Content Placeholder 21"/>
          <p:cNvSpPr/>
          <p:nvPr/>
        </p:nvSpPr>
        <p:spPr>
          <a:xfrm>
            <a:off x="431640" y="3093480"/>
            <a:ext cx="5442480" cy="33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 fontScale="98000"/>
          </a:bodyPr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Watertight, manifold triangle mesh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No self-intersections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Enclosing the input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Robustness to input defects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Algorithm properties:</a:t>
            </a:r>
            <a:endParaRPr b="0" lang="en-US" sz="1800" spc="-1" strike="noStrike">
              <a:latin typeface="Arial"/>
            </a:endParaRPr>
          </a:p>
          <a:p>
            <a:pPr lvl="1" marL="4572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Ignore inner structures</a:t>
            </a:r>
            <a:endParaRPr b="0" lang="en-US" sz="1600" spc="-1" strike="noStrike">
              <a:latin typeface="Arial"/>
            </a:endParaRPr>
          </a:p>
          <a:p>
            <a:pPr lvl="1" marL="4572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Controllable complexity of output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5" name="Image 11" descr=""/>
          <p:cNvPicPr/>
          <p:nvPr/>
        </p:nvPicPr>
        <p:blipFill>
          <a:blip r:embed="rId1"/>
          <a:stretch/>
        </p:blipFill>
        <p:spPr>
          <a:xfrm>
            <a:off x="7481880" y="1154880"/>
            <a:ext cx="2796480" cy="2929320"/>
          </a:xfrm>
          <a:prstGeom prst="rect">
            <a:avLst/>
          </a:prstGeom>
          <a:ln w="0">
            <a:noFill/>
          </a:ln>
        </p:spPr>
      </p:pic>
      <p:grpSp>
        <p:nvGrpSpPr>
          <p:cNvPr id="306" name="Groupe 1"/>
          <p:cNvGrpSpPr/>
          <p:nvPr/>
        </p:nvGrpSpPr>
        <p:grpSpPr>
          <a:xfrm>
            <a:off x="5295240" y="4557960"/>
            <a:ext cx="6621480" cy="1929960"/>
            <a:chOff x="5295240" y="4557960"/>
            <a:chExt cx="6621480" cy="1929960"/>
          </a:xfrm>
        </p:grpSpPr>
        <p:pic>
          <p:nvPicPr>
            <p:cNvPr id="307" name="Image 12" descr=""/>
            <p:cNvPicPr/>
            <p:nvPr/>
          </p:nvPicPr>
          <p:blipFill>
            <a:blip r:embed="rId2"/>
            <a:stretch/>
          </p:blipFill>
          <p:spPr>
            <a:xfrm>
              <a:off x="10073880" y="4557960"/>
              <a:ext cx="1842840" cy="192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8" name="Image 13" descr=""/>
            <p:cNvPicPr/>
            <p:nvPr/>
          </p:nvPicPr>
          <p:blipFill>
            <a:blip r:embed="rId3"/>
            <a:stretch/>
          </p:blipFill>
          <p:spPr>
            <a:xfrm>
              <a:off x="7641720" y="4557960"/>
              <a:ext cx="1842840" cy="192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9" name="Image 14" descr=""/>
            <p:cNvPicPr/>
            <p:nvPr/>
          </p:nvPicPr>
          <p:blipFill>
            <a:blip r:embed="rId4"/>
            <a:stretch/>
          </p:blipFill>
          <p:spPr>
            <a:xfrm>
              <a:off x="5295240" y="4557960"/>
              <a:ext cx="1842840" cy="1929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0" name="Flèche : droite 15"/>
          <p:cNvSpPr/>
          <p:nvPr/>
        </p:nvSpPr>
        <p:spPr>
          <a:xfrm rot="7980000">
            <a:off x="7121160" y="4201560"/>
            <a:ext cx="380520" cy="1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Flèche : droite 16"/>
          <p:cNvSpPr/>
          <p:nvPr/>
        </p:nvSpPr>
        <p:spPr>
          <a:xfrm rot="2640000">
            <a:off x="9757080" y="4173480"/>
            <a:ext cx="380520" cy="1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Flèche : droite 17"/>
          <p:cNvSpPr/>
          <p:nvPr/>
        </p:nvSpPr>
        <p:spPr>
          <a:xfrm rot="5400000">
            <a:off x="8576640" y="4201200"/>
            <a:ext cx="380520" cy="1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498360" y="1866960"/>
            <a:ext cx="4969080" cy="167220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4500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Approach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498360" y="3547800"/>
            <a:ext cx="5799240" cy="163368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0" bIns="91440"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/>
          </p:nvPr>
        </p:nvSpPr>
        <p:spPr>
          <a:xfrm>
            <a:off x="429120" y="1875240"/>
            <a:ext cx="8891280" cy="3668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400" spc="-1" strike="noStrike" cap="all">
                <a:solidFill>
                  <a:srgbClr val="4767aa"/>
                </a:solidFill>
                <a:latin typeface="Calibri"/>
                <a:ea typeface="Arial"/>
              </a:rPr>
              <a:t>Algorithm overview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767721D-0D38-4CCA-B156-CD3A4207B1DE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4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title"/>
          </p:nvPr>
        </p:nvSpPr>
        <p:spPr>
          <a:xfrm>
            <a:off x="42120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Mes</a:t>
            </a: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hin</a:t>
            </a: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Content Placeholder 21"/>
          <p:cNvSpPr/>
          <p:nvPr/>
        </p:nvSpPr>
        <p:spPr>
          <a:xfrm>
            <a:off x="463680" y="2471400"/>
            <a:ext cx="10218240" cy="35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Start from a bounding box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Alternate two atomic operations: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Carving: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Get close to the input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Delaunay refinement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: Add freedom to enable getting close to the input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Maintain a valid boundary at all times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1" name="Image 258" descr=""/>
          <p:cNvPicPr/>
          <p:nvPr/>
        </p:nvPicPr>
        <p:blipFill>
          <a:blip r:embed="rId1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768CA132-1FAD-4A74-94E4-125A340CD644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6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CARVING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Image 262" descr=""/>
          <p:cNvPicPr/>
          <p:nvPr/>
        </p:nvPicPr>
        <p:blipFill>
          <a:blip r:embed="rId1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2749680" y="338760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27" name="" descr=""/>
          <p:cNvPicPr/>
          <p:nvPr/>
        </p:nvPicPr>
        <p:blipFill>
          <a:blip r:embed="rId3"/>
          <a:stretch/>
        </p:blipFill>
        <p:spPr>
          <a:xfrm>
            <a:off x="1698480" y="3108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28" name="" descr=""/>
          <p:cNvPicPr/>
          <p:nvPr/>
        </p:nvPicPr>
        <p:blipFill>
          <a:blip r:embed="rId4"/>
          <a:stretch/>
        </p:blipFill>
        <p:spPr>
          <a:xfrm>
            <a:off x="501480" y="2028960"/>
            <a:ext cx="4508640" cy="4115880"/>
          </a:xfrm>
          <a:prstGeom prst="rect">
            <a:avLst/>
          </a:prstGeom>
          <a:ln w="0">
            <a:noFill/>
          </a:ln>
        </p:spPr>
      </p:pic>
      <p:pic>
        <p:nvPicPr>
          <p:cNvPr id="329" name="" descr=""/>
          <p:cNvPicPr/>
          <p:nvPr/>
        </p:nvPicPr>
        <p:blipFill>
          <a:blip r:embed="rId5"/>
          <a:stretch/>
        </p:blipFill>
        <p:spPr>
          <a:xfrm>
            <a:off x="10549440" y="341460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30" name="" descr=""/>
          <p:cNvPicPr/>
          <p:nvPr/>
        </p:nvPicPr>
        <p:blipFill>
          <a:blip r:embed="rId6"/>
          <a:stretch/>
        </p:blipFill>
        <p:spPr>
          <a:xfrm>
            <a:off x="6930360" y="2055960"/>
            <a:ext cx="4442400" cy="396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182CCEE-1B9B-4B5F-B357-DF901E538B85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6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REFINEMENT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Image 268" descr=""/>
          <p:cNvPicPr/>
          <p:nvPr/>
        </p:nvPicPr>
        <p:blipFill>
          <a:blip r:embed="rId1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35" name="Image 269" descr=""/>
          <p:cNvPicPr/>
          <p:nvPr/>
        </p:nvPicPr>
        <p:blipFill>
          <a:blip r:embed="rId2"/>
          <a:stretch/>
        </p:blipFill>
        <p:spPr>
          <a:xfrm>
            <a:off x="501480" y="1343160"/>
            <a:ext cx="5927760" cy="4778280"/>
          </a:xfrm>
          <a:prstGeom prst="rect">
            <a:avLst/>
          </a:prstGeom>
          <a:ln w="0">
            <a:noFill/>
          </a:ln>
        </p:spPr>
      </p:pic>
      <p:pic>
        <p:nvPicPr>
          <p:cNvPr id="336" name="Image 270" descr=""/>
          <p:cNvPicPr/>
          <p:nvPr/>
        </p:nvPicPr>
        <p:blipFill>
          <a:blip r:embed="rId3"/>
          <a:stretch/>
        </p:blipFill>
        <p:spPr>
          <a:xfrm>
            <a:off x="6947280" y="2010960"/>
            <a:ext cx="4508280" cy="41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Algorithm </a:t>
            </a: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illustration in </a:t>
            </a: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2D and 3D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FB921C0-629F-496A-8248-9B881EAF794D}" type="slidenum">
              <a:rPr b="0" lang="en-US" sz="800" spc="-1" strike="noStrike">
                <a:solidFill>
                  <a:srgbClr val="e6af57"/>
                </a:solidFill>
                <a:latin typeface="Arial"/>
                <a:ea typeface="DejaVu Sans"/>
              </a:rPr>
              <a:t>6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34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8720" y="1762560"/>
            <a:ext cx="5392080" cy="4345920"/>
          </a:xfrm>
          <a:prstGeom prst="rect">
            <a:avLst/>
          </a:prstGeom>
          <a:ln w="0">
            <a:noFill/>
          </a:ln>
        </p:spPr>
      </p:pic>
      <p:pic>
        <p:nvPicPr>
          <p:cNvPr id="341" name="Image 275" descr=""/>
          <p:cNvPicPr/>
          <p:nvPr/>
        </p:nvPicPr>
        <p:blipFill>
          <a:blip r:embed="rId4"/>
          <a:stretch/>
        </p:blipFill>
        <p:spPr>
          <a:xfrm>
            <a:off x="6775560" y="2126880"/>
            <a:ext cx="3966840" cy="335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</TotalTime>
  <Application>LibreOffice/7.2.7.2$Linux_X86_64 LibreOffice_project/20$Build-2</Application>
  <AppVersion>15.0000</AppVersion>
  <Words>925</Words>
  <Paragraphs>160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2020-09-03T21:14:56Z</dcterms:created>
  <dc:creator>claire@cubicleninjas.com</dc:creator>
  <dc:description/>
  <dc:language>en-US</dc:language>
  <cp:lastModifiedBy/>
  <dcterms:modified xsi:type="dcterms:W3CDTF">2022-08-07T09:16:27Z</dcterms:modified>
  <cp:revision>731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MMClips">
    <vt:i4>2</vt:i4>
  </property>
  <property fmtid="{D5CDD505-2E9C-101B-9397-08002B2CF9AE}" pid="4" name="Notes">
    <vt:i4>17</vt:i4>
  </property>
  <property fmtid="{D5CDD505-2E9C-101B-9397-08002B2CF9AE}" pid="5" name="PresentationFormat">
    <vt:lpwstr>Grand écran</vt:lpwstr>
  </property>
  <property fmtid="{D5CDD505-2E9C-101B-9397-08002B2CF9AE}" pid="6" name="Slides">
    <vt:i4>17</vt:i4>
  </property>
</Properties>
</file>